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8" r:id="rId3"/>
    <p:sldId id="262" r:id="rId4"/>
    <p:sldId id="263" r:id="rId5"/>
    <p:sldId id="265" r:id="rId6"/>
    <p:sldId id="267" r:id="rId7"/>
    <p:sldId id="268" r:id="rId8"/>
    <p:sldId id="270" r:id="rId9"/>
    <p:sldId id="271" r:id="rId10"/>
    <p:sldId id="273" r:id="rId11"/>
    <p:sldId id="274" r:id="rId12"/>
    <p:sldId id="269" r:id="rId13"/>
    <p:sldId id="275" r:id="rId14"/>
    <p:sldId id="272"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autoAdjust="0"/>
    <p:restoredTop sz="94660"/>
  </p:normalViewPr>
  <p:slideViewPr>
    <p:cSldViewPr>
      <p:cViewPr>
        <p:scale>
          <a:sx n="62" d="100"/>
          <a:sy n="62" d="100"/>
        </p:scale>
        <p:origin x="1108" y="-8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6DDD0E5-24AA-4936-8A93-11B984464486}" type="datetimeFigureOut">
              <a:rPr lang="en-IN" smtClean="0"/>
              <a:t>09-12-2022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FD6-AA70-4C11-95AB-EC448829643F}" type="slidenum">
              <a:rPr lang="en-IN" smtClean="0"/>
              <a:t>‹#›</a:t>
            </a:fld>
            <a:endParaRPr lang="en-IN"/>
          </a:p>
        </p:txBody>
      </p:sp>
    </p:spTree>
    <p:extLst>
      <p:ext uri="{BB962C8B-B14F-4D97-AF65-F5344CB8AC3E}">
        <p14:creationId xmlns:p14="http://schemas.microsoft.com/office/powerpoint/2010/main" val="412169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6DDD0E5-24AA-4936-8A93-11B984464486}" type="datetimeFigureOut">
              <a:rPr lang="en-IN" smtClean="0"/>
              <a:t>09-12-2022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FD6-AA70-4C11-95AB-EC448829643F}" type="slidenum">
              <a:rPr lang="en-IN" smtClean="0"/>
              <a:t>‹#›</a:t>
            </a:fld>
            <a:endParaRPr lang="en-IN"/>
          </a:p>
        </p:txBody>
      </p:sp>
    </p:spTree>
    <p:extLst>
      <p:ext uri="{BB962C8B-B14F-4D97-AF65-F5344CB8AC3E}">
        <p14:creationId xmlns:p14="http://schemas.microsoft.com/office/powerpoint/2010/main" val="13115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6DDD0E5-24AA-4936-8A93-11B984464486}" type="datetimeFigureOut">
              <a:rPr lang="en-IN" smtClean="0"/>
              <a:t>09-12-2022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FD6-AA70-4C11-95AB-EC448829643F}" type="slidenum">
              <a:rPr lang="en-IN" smtClean="0"/>
              <a:t>‹#›</a:t>
            </a:fld>
            <a:endParaRPr lang="en-IN"/>
          </a:p>
        </p:txBody>
      </p:sp>
    </p:spTree>
    <p:extLst>
      <p:ext uri="{BB962C8B-B14F-4D97-AF65-F5344CB8AC3E}">
        <p14:creationId xmlns:p14="http://schemas.microsoft.com/office/powerpoint/2010/main" val="2020645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0"/>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773490"/>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674658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441012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0" y="1761067"/>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0" y="3763439"/>
            <a:ext cx="7192913"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02779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0"/>
            <a:ext cx="776532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76450"/>
            <a:ext cx="364263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8037" y="2076451"/>
            <a:ext cx="364263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2277425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734507"/>
            <a:ext cx="37719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768" y="1734507"/>
            <a:ext cx="3771900" cy="4099959"/>
          </a:xfrm>
          <a:prstGeom prst="rect">
            <a:avLst/>
          </a:prstGeom>
        </p:spPr>
      </p:pic>
      <p:sp>
        <p:nvSpPr>
          <p:cNvPr id="2" name="Title 1"/>
          <p:cNvSpPr>
            <a:spLocks noGrp="1"/>
          </p:cNvSpPr>
          <p:nvPr>
            <p:ph type="title"/>
          </p:nvPr>
        </p:nvSpPr>
        <p:spPr>
          <a:xfrm>
            <a:off x="685346" y="609600"/>
            <a:ext cx="776532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84510" y="1855153"/>
            <a:ext cx="3573573"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84510" y="2702104"/>
            <a:ext cx="3573573"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2374" y="1855153"/>
            <a:ext cx="3584687"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2376" y="2702104"/>
            <a:ext cx="3584686"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8" name="Footer Placeholder 7"/>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9" name="Slide Number Placeholder 8"/>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861298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4" name="Footer Placeholder 3"/>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21632521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3" name="Footer Placeholder 2"/>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4" name="Slide Number Placeholder 3"/>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1525217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673351"/>
            <a:ext cx="2780167"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4157800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6DDD0E5-24AA-4936-8A93-11B984464486}" type="datetimeFigureOut">
              <a:rPr lang="en-IN" smtClean="0"/>
              <a:t>09-12-2022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FD6-AA70-4C11-95AB-EC448829643F}" type="slidenum">
              <a:rPr lang="en-IN" smtClean="0"/>
              <a:t>‹#›</a:t>
            </a:fld>
            <a:endParaRPr lang="en-IN"/>
          </a:p>
        </p:txBody>
      </p:sp>
    </p:spTree>
    <p:extLst>
      <p:ext uri="{BB962C8B-B14F-4D97-AF65-F5344CB8AC3E}">
        <p14:creationId xmlns:p14="http://schemas.microsoft.com/office/powerpoint/2010/main" val="1239042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609600"/>
            <a:ext cx="2688125" cy="5204832"/>
          </a:xfrm>
          <a:prstGeom prst="rect">
            <a:avLst/>
          </a:prstGeom>
        </p:spPr>
      </p:pic>
      <p:sp>
        <p:nvSpPr>
          <p:cNvPr id="2" name="Title 1"/>
          <p:cNvSpPr>
            <a:spLocks noGrp="1"/>
          </p:cNvSpPr>
          <p:nvPr>
            <p:ph type="title"/>
          </p:nvPr>
        </p:nvSpPr>
        <p:spPr>
          <a:xfrm>
            <a:off x="685347" y="763702"/>
            <a:ext cx="4280924"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763702"/>
            <a:ext cx="2456813"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05273" y="2679700"/>
            <a:ext cx="3441071"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5105214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547807"/>
            <a:ext cx="7606349" cy="3816806"/>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695009"/>
            <a:ext cx="738401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247728"/>
            <a:ext cx="776532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1257787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13529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3"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11" name="TextBox 10">
            <a:extLst>
              <a:ext uri="{FF2B5EF4-FFF2-40B4-BE49-F238E27FC236}">
                <a16:creationId xmlns:a16="http://schemas.microsoft.com/office/drawing/2014/main" id="{223F0D53-0705-41B7-8554-09D21E7807F9}"/>
              </a:ext>
            </a:extLst>
          </p:cNvPr>
          <p:cNvSpPr txBox="1"/>
          <p:nvPr/>
        </p:nvSpPr>
        <p:spPr>
          <a:xfrm>
            <a:off x="742950" y="88479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white"/>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7878537" y="29282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Tree>
    <p:extLst>
      <p:ext uri="{BB962C8B-B14F-4D97-AF65-F5344CB8AC3E}">
        <p14:creationId xmlns:p14="http://schemas.microsoft.com/office/powerpoint/2010/main" val="17430119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Footer Placeholder 5"/>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937974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768112"/>
            <a:ext cx="2475738"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768112"/>
            <a:ext cx="2475738"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768111"/>
            <a:ext cx="2475738"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4" name="Footer Placeholder 3"/>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830372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818215"/>
            <a:ext cx="2504979"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818215"/>
            <a:ext cx="2504979"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818215"/>
            <a:ext cx="2504979" cy="1847851"/>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572443"/>
            <a:ext cx="2475738"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6" y="4572442"/>
            <a:ext cx="2475738"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572442"/>
            <a:ext cx="2475738"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4" name="Footer Placeholder 3"/>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4469413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27841683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11"/>
          </p:nvPr>
        </p:nvSpPr>
        <p:spPr/>
        <p:txBody>
          <a:body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902123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DDD0E5-24AA-4936-8A93-11B984464486}" type="datetimeFigureOut">
              <a:rPr lang="en-IN" smtClean="0"/>
              <a:t>09-12-2022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384FD6-AA70-4C11-95AB-EC448829643F}" type="slidenum">
              <a:rPr lang="en-IN" smtClean="0"/>
              <a:t>‹#›</a:t>
            </a:fld>
            <a:endParaRPr lang="en-IN"/>
          </a:p>
        </p:txBody>
      </p:sp>
    </p:spTree>
    <p:extLst>
      <p:ext uri="{BB962C8B-B14F-4D97-AF65-F5344CB8AC3E}">
        <p14:creationId xmlns:p14="http://schemas.microsoft.com/office/powerpoint/2010/main" val="570438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6DDD0E5-24AA-4936-8A93-11B984464486}" type="datetimeFigureOut">
              <a:rPr lang="en-IN" smtClean="0"/>
              <a:t>09-12-2022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384FD6-AA70-4C11-95AB-EC448829643F}" type="slidenum">
              <a:rPr lang="en-IN" smtClean="0"/>
              <a:t>‹#›</a:t>
            </a:fld>
            <a:endParaRPr lang="en-IN"/>
          </a:p>
        </p:txBody>
      </p:sp>
    </p:spTree>
    <p:extLst>
      <p:ext uri="{BB962C8B-B14F-4D97-AF65-F5344CB8AC3E}">
        <p14:creationId xmlns:p14="http://schemas.microsoft.com/office/powerpoint/2010/main" val="1775859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6DDD0E5-24AA-4936-8A93-11B984464486}" type="datetimeFigureOut">
              <a:rPr lang="en-IN" smtClean="0"/>
              <a:t>09-12-2022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9384FD6-AA70-4C11-95AB-EC448829643F}" type="slidenum">
              <a:rPr lang="en-IN" smtClean="0"/>
              <a:t>‹#›</a:t>
            </a:fld>
            <a:endParaRPr lang="en-IN"/>
          </a:p>
        </p:txBody>
      </p:sp>
    </p:spTree>
    <p:extLst>
      <p:ext uri="{BB962C8B-B14F-4D97-AF65-F5344CB8AC3E}">
        <p14:creationId xmlns:p14="http://schemas.microsoft.com/office/powerpoint/2010/main" val="1629114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6DDD0E5-24AA-4936-8A93-11B984464486}" type="datetimeFigureOut">
              <a:rPr lang="en-IN" smtClean="0"/>
              <a:t>09-12-2022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9384FD6-AA70-4C11-95AB-EC448829643F}" type="slidenum">
              <a:rPr lang="en-IN" smtClean="0"/>
              <a:t>‹#›</a:t>
            </a:fld>
            <a:endParaRPr lang="en-IN"/>
          </a:p>
        </p:txBody>
      </p:sp>
    </p:spTree>
    <p:extLst>
      <p:ext uri="{BB962C8B-B14F-4D97-AF65-F5344CB8AC3E}">
        <p14:creationId xmlns:p14="http://schemas.microsoft.com/office/powerpoint/2010/main" val="2683056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DDD0E5-24AA-4936-8A93-11B984464486}" type="datetimeFigureOut">
              <a:rPr lang="en-IN" smtClean="0"/>
              <a:t>09-12-2022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9384FD6-AA70-4C11-95AB-EC448829643F}" type="slidenum">
              <a:rPr lang="en-IN" smtClean="0"/>
              <a:t>‹#›</a:t>
            </a:fld>
            <a:endParaRPr lang="en-IN"/>
          </a:p>
        </p:txBody>
      </p:sp>
    </p:spTree>
    <p:extLst>
      <p:ext uri="{BB962C8B-B14F-4D97-AF65-F5344CB8AC3E}">
        <p14:creationId xmlns:p14="http://schemas.microsoft.com/office/powerpoint/2010/main" val="75824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DDD0E5-24AA-4936-8A93-11B984464486}" type="datetimeFigureOut">
              <a:rPr lang="en-IN" smtClean="0"/>
              <a:t>09-12-2022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384FD6-AA70-4C11-95AB-EC448829643F}" type="slidenum">
              <a:rPr lang="en-IN" smtClean="0"/>
              <a:t>‹#›</a:t>
            </a:fld>
            <a:endParaRPr lang="en-IN"/>
          </a:p>
        </p:txBody>
      </p:sp>
    </p:spTree>
    <p:extLst>
      <p:ext uri="{BB962C8B-B14F-4D97-AF65-F5344CB8AC3E}">
        <p14:creationId xmlns:p14="http://schemas.microsoft.com/office/powerpoint/2010/main" val="413683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DDD0E5-24AA-4936-8A93-11B984464486}" type="datetimeFigureOut">
              <a:rPr lang="en-IN" smtClean="0"/>
              <a:t>09-12-2022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384FD6-AA70-4C11-95AB-EC448829643F}" type="slidenum">
              <a:rPr lang="en-IN" smtClean="0"/>
              <a:t>‹#›</a:t>
            </a:fld>
            <a:endParaRPr lang="en-IN"/>
          </a:p>
        </p:txBody>
      </p:sp>
    </p:spTree>
    <p:extLst>
      <p:ext uri="{BB962C8B-B14F-4D97-AF65-F5344CB8AC3E}">
        <p14:creationId xmlns:p14="http://schemas.microsoft.com/office/powerpoint/2010/main" val="1580026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DDD0E5-24AA-4936-8A93-11B984464486}" type="datetimeFigureOut">
              <a:rPr lang="en-IN" smtClean="0"/>
              <a:t>09-12-2022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84FD6-AA70-4C11-95AB-EC448829643F}" type="slidenum">
              <a:rPr lang="en-IN" smtClean="0"/>
              <a:t>‹#›</a:t>
            </a:fld>
            <a:endParaRPr lang="en-IN"/>
          </a:p>
        </p:txBody>
      </p:sp>
    </p:spTree>
    <p:extLst>
      <p:ext uri="{BB962C8B-B14F-4D97-AF65-F5344CB8AC3E}">
        <p14:creationId xmlns:p14="http://schemas.microsoft.com/office/powerpoint/2010/main" val="2132742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76450"/>
            <a:ext cx="776532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6000750"/>
            <a:ext cx="20574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solidFill>
                  <a:prstClr val="white">
                    <a:lumMod val="95000"/>
                  </a:prstClr>
                </a:solidFill>
                <a:effectLst>
                  <a:outerShdw blurRad="50800" dist="38100" dir="2700000" algn="tl" rotWithShape="0">
                    <a:prstClr val="black">
                      <a:alpha val="43000"/>
                    </a:prstClr>
                  </a:outerShdw>
                </a:effectLst>
              </a:rPr>
              <a:pPr/>
              <a:t>12/9/2022</a:t>
            </a:fld>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5" name="Footer Placeholder 4"/>
          <p:cNvSpPr>
            <a:spLocks noGrp="1"/>
          </p:cNvSpPr>
          <p:nvPr>
            <p:ph type="ftr" sz="quarter" idx="3"/>
          </p:nvPr>
        </p:nvSpPr>
        <p:spPr>
          <a:xfrm>
            <a:off x="685347" y="6000750"/>
            <a:ext cx="5004649"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solidFill>
                <a:prstClr val="white">
                  <a:lumMod val="95000"/>
                </a:prstClr>
              </a:solidFill>
              <a:effectLst>
                <a:outerShdw blurRad="50800" dist="38100" dir="2700000" algn="tl" rotWithShape="0">
                  <a:prstClr val="black">
                    <a:alpha val="43000"/>
                  </a:prstClr>
                </a:outerShdw>
              </a:effectLst>
            </a:endParaRPr>
          </a:p>
        </p:txBody>
      </p:sp>
      <p:sp>
        <p:nvSpPr>
          <p:cNvPr id="6" name="Slide Number Placeholder 5"/>
          <p:cNvSpPr>
            <a:spLocks noGrp="1"/>
          </p:cNvSpPr>
          <p:nvPr>
            <p:ph type="sldNum" sz="quarter" idx="4"/>
          </p:nvPr>
        </p:nvSpPr>
        <p:spPr>
          <a:xfrm>
            <a:off x="7885509" y="6000750"/>
            <a:ext cx="565159"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solidFill>
                  <a:prstClr val="white">
                    <a:lumMod val="95000"/>
                  </a:prstClr>
                </a:solidFill>
                <a:effectLst>
                  <a:outerShdw blurRad="50800" dist="38100" dir="2700000" algn="tl" rotWithShape="0">
                    <a:prstClr val="black">
                      <a:alpha val="43000"/>
                    </a:prstClr>
                  </a:outerShdw>
                </a:effectLst>
              </a:rPr>
              <a:pPr/>
              <a:t>‹#›</a:t>
            </a:fld>
            <a:endParaRPr lang="en-US" dirty="0">
              <a:solidFill>
                <a:prstClr val="white">
                  <a:lumMod val="95000"/>
                </a:prstClr>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22846714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9143985" cy="6857990"/>
          </a:xfrm>
          <a:prstGeom prst="rect">
            <a:avLst/>
          </a:prstGeom>
        </p:spPr>
      </p:pic>
      <p:sp>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381958" y="1683640"/>
            <a:ext cx="4254640" cy="3490723"/>
          </a:xfrm>
          <a:prstGeom prst="round2SameRect">
            <a:avLst>
              <a:gd name="adj1" fmla="val 5146"/>
              <a:gd name="adj2" fmla="val 400"/>
            </a:avLst>
          </a:prstGeom>
          <a:solidFill>
            <a:schemeClr val="tx1">
              <a:lumMod val="65000"/>
              <a:lumOff val="35000"/>
            </a:schemeClr>
          </a:solidFill>
          <a:ln>
            <a:noFill/>
          </a:ln>
          <a:effectLst>
            <a:outerShdw blurRad="50800" dist="38100" dir="5400000" algn="tl" rotWithShape="0">
              <a:srgbClr val="000000">
                <a:alpha val="43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31691" y="2132856"/>
            <a:ext cx="2627342" cy="2520280"/>
          </a:xfrm>
          <a:solidFill>
            <a:schemeClr val="tx1">
              <a:lumMod val="65000"/>
              <a:lumOff val="35000"/>
            </a:schemeClr>
          </a:solidFill>
        </p:spPr>
        <p:txBody>
          <a:bodyPr>
            <a:normAutofit/>
          </a:bodyPr>
          <a:lstStyle/>
          <a:p>
            <a:pPr algn="l"/>
            <a:r>
              <a:rPr lang="en-US" sz="2200" b="1" dirty="0">
                <a:latin typeface="Goudy Old Style" pitchFamily="18" charset="0"/>
              </a:rPr>
              <a:t>DIABETES PREDICTION USING MACHINE LEARNING</a:t>
            </a:r>
            <a:br>
              <a:rPr lang="en-US" dirty="0">
                <a:latin typeface="Gaudy "/>
              </a:rPr>
            </a:br>
            <a:endParaRPr lang="en-US" sz="4400" dirty="0">
              <a:latin typeface="Gaudy "/>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flipH="1">
            <a:off x="3230593" y="5208414"/>
            <a:ext cx="34289" cy="45719"/>
          </a:xfrm>
        </p:spPr>
        <p:txBody>
          <a:bodyPr>
            <a:normAutofit fontScale="25000" lnSpcReduction="20000"/>
          </a:bodyPr>
          <a:lstStyle/>
          <a:p>
            <a:pPr algn="l"/>
            <a:endParaRPr lang="en-US" sz="1800" dirty="0">
              <a:solidFill>
                <a:srgbClr val="FC05CB"/>
              </a:solidFill>
            </a:endParaRPr>
          </a:p>
        </p:txBody>
      </p:sp>
    </p:spTree>
    <p:extLst>
      <p:ext uri="{BB962C8B-B14F-4D97-AF65-F5344CB8AC3E}">
        <p14:creationId xmlns:p14="http://schemas.microsoft.com/office/powerpoint/2010/main" val="1157757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85790" y="332656"/>
            <a:ext cx="7765322" cy="1240971"/>
          </a:xfrm>
        </p:spPr>
        <p:txBody>
          <a:bodyPr>
            <a:normAutofit/>
          </a:bodyPr>
          <a:lstStyle/>
          <a:p>
            <a:r>
              <a:rPr lang="en-US" dirty="0"/>
              <a:t>SVM</a:t>
            </a:r>
          </a:p>
        </p:txBody>
      </p:sp>
      <p:sp>
        <p:nvSpPr>
          <p:cNvPr id="4" name="Content Placeholder 3">
            <a:extLst>
              <a:ext uri="{FF2B5EF4-FFF2-40B4-BE49-F238E27FC236}">
                <a16:creationId xmlns:a16="http://schemas.microsoft.com/office/drawing/2014/main" id="{87D2279A-85F6-4BB0-BA31-35F8AD88A4B0}"/>
              </a:ext>
            </a:extLst>
          </p:cNvPr>
          <p:cNvSpPr>
            <a:spLocks noGrp="1"/>
          </p:cNvSpPr>
          <p:nvPr>
            <p:ph idx="1"/>
          </p:nvPr>
        </p:nvSpPr>
        <p:spPr>
          <a:xfrm>
            <a:off x="685790" y="1844824"/>
            <a:ext cx="7765322" cy="4501242"/>
          </a:xfrm>
        </p:spPr>
        <p:txBody>
          <a:bodyPr>
            <a:normAutofit/>
          </a:bodyPr>
          <a:lstStyle/>
          <a:p>
            <a:r>
              <a:rPr lang="en-IN" sz="2000" dirty="0">
                <a:effectLst/>
                <a:latin typeface="+mj-lt"/>
                <a:ea typeface="Times New Roman" panose="02020603050405020304" pitchFamily="18" charset="0"/>
                <a:cs typeface="Calibri" panose="020F0502020204030204" pitchFamily="34" charset="0"/>
              </a:rPr>
              <a:t>SVM is supervised learning algorithm used for classification. In SVM we have to identify the right hyper plane to classify the data correctly.</a:t>
            </a:r>
          </a:p>
          <a:p>
            <a:r>
              <a:rPr lang="en-IN" sz="2000" dirty="0">
                <a:effectLst/>
                <a:latin typeface="+mj-lt"/>
                <a:ea typeface="Times New Roman" panose="02020603050405020304" pitchFamily="18" charset="0"/>
                <a:cs typeface="Calibri" panose="020F0502020204030204" pitchFamily="34" charset="0"/>
              </a:rPr>
              <a:t> In this we have to set correct parameters values. To find the right hyper plane we have to find right margin for this we have choose the gamma value as 0.0001 and </a:t>
            </a:r>
            <a:r>
              <a:rPr lang="en-IN" sz="2000" dirty="0" err="1">
                <a:effectLst/>
                <a:latin typeface="+mj-lt"/>
                <a:ea typeface="Times New Roman" panose="02020603050405020304" pitchFamily="18" charset="0"/>
                <a:cs typeface="Calibri" panose="020F0502020204030204" pitchFamily="34" charset="0"/>
              </a:rPr>
              <a:t>rbf</a:t>
            </a:r>
            <a:r>
              <a:rPr lang="en-IN" sz="2000" dirty="0">
                <a:effectLst/>
                <a:latin typeface="+mj-lt"/>
                <a:ea typeface="Times New Roman" panose="02020603050405020304" pitchFamily="18" charset="0"/>
                <a:cs typeface="Calibri" panose="020F0502020204030204" pitchFamily="34" charset="0"/>
              </a:rPr>
              <a:t> kernel.</a:t>
            </a:r>
          </a:p>
          <a:p>
            <a:r>
              <a:rPr lang="en-IN" sz="2000" dirty="0">
                <a:effectLst/>
                <a:latin typeface="+mj-lt"/>
                <a:ea typeface="Times New Roman" panose="02020603050405020304" pitchFamily="18" charset="0"/>
                <a:cs typeface="Calibri" panose="020F0502020204030204" pitchFamily="34" charset="0"/>
              </a:rPr>
              <a:t> If we select the hyper plane with low margin leads to miss classification.</a:t>
            </a:r>
            <a:endParaRPr lang="en-IN" sz="2000" dirty="0">
              <a:effectLst/>
              <a:latin typeface="+mj-lt"/>
              <a:ea typeface="Calibri" panose="020F0502020204030204" pitchFamily="34" charset="0"/>
              <a:cs typeface="Times New Roman" panose="02020603050405020304" pitchFamily="18" charset="0"/>
            </a:endParaRPr>
          </a:p>
          <a:p>
            <a:pPr marL="36900" indent="0">
              <a:buNone/>
            </a:pPr>
            <a:endParaRPr lang="en-US" sz="2800" dirty="0"/>
          </a:p>
        </p:txBody>
      </p:sp>
    </p:spTree>
    <p:extLst>
      <p:ext uri="{BB962C8B-B14F-4D97-AF65-F5344CB8AC3E}">
        <p14:creationId xmlns:p14="http://schemas.microsoft.com/office/powerpoint/2010/main" val="126413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85346" y="163286"/>
            <a:ext cx="7765322" cy="1240971"/>
          </a:xfrm>
        </p:spPr>
        <p:txBody>
          <a:bodyPr>
            <a:normAutofit/>
          </a:bodyPr>
          <a:lstStyle/>
          <a:p>
            <a:r>
              <a:rPr lang="en-IN" sz="4800" b="1" dirty="0"/>
              <a:t>REQUIRNMENT </a:t>
            </a:r>
            <a:endParaRPr lang="en-US" dirty="0"/>
          </a:p>
        </p:txBody>
      </p:sp>
      <p:sp>
        <p:nvSpPr>
          <p:cNvPr id="4" name="Content Placeholder 3">
            <a:extLst>
              <a:ext uri="{FF2B5EF4-FFF2-40B4-BE49-F238E27FC236}">
                <a16:creationId xmlns:a16="http://schemas.microsoft.com/office/drawing/2014/main" id="{87D2279A-85F6-4BB0-BA31-35F8AD88A4B0}"/>
              </a:ext>
            </a:extLst>
          </p:cNvPr>
          <p:cNvSpPr>
            <a:spLocks noGrp="1"/>
          </p:cNvSpPr>
          <p:nvPr>
            <p:ph idx="1"/>
          </p:nvPr>
        </p:nvSpPr>
        <p:spPr>
          <a:xfrm>
            <a:off x="685346" y="1297908"/>
            <a:ext cx="7765322" cy="5227435"/>
          </a:xfrm>
        </p:spPr>
        <p:txBody>
          <a:bodyPr>
            <a:normAutofit/>
          </a:bodyPr>
          <a:lstStyle/>
          <a:p>
            <a:r>
              <a:rPr lang="en-US" sz="2800" b="1" dirty="0"/>
              <a:t>Hardware and Software Requirements :-</a:t>
            </a:r>
          </a:p>
          <a:p>
            <a:r>
              <a:rPr lang="en-US" sz="2800" dirty="0"/>
              <a:t>Processor             : Any processor above 500 MHz</a:t>
            </a:r>
          </a:p>
          <a:p>
            <a:r>
              <a:rPr lang="en-US" sz="2800" dirty="0"/>
              <a:t>Ram                     : 4 GB</a:t>
            </a:r>
          </a:p>
          <a:p>
            <a:r>
              <a:rPr lang="en-US" sz="2800" dirty="0"/>
              <a:t>Hard disk             : 4 GB</a:t>
            </a:r>
          </a:p>
          <a:p>
            <a:r>
              <a:rPr lang="en-US" sz="2800" dirty="0"/>
              <a:t>Input device         : Keyboard and mouse</a:t>
            </a:r>
          </a:p>
          <a:p>
            <a:r>
              <a:rPr lang="en-US" sz="2800" dirty="0"/>
              <a:t>Output device      : VGA and high resolution</a:t>
            </a:r>
          </a:p>
          <a:p>
            <a:r>
              <a:rPr lang="en-US" sz="2800" dirty="0"/>
              <a:t>Operating system : Window 7 or higher</a:t>
            </a:r>
          </a:p>
          <a:p>
            <a:r>
              <a:rPr lang="en-US" sz="2800" dirty="0"/>
              <a:t>Programming       : Python 3.6 and related libraries</a:t>
            </a:r>
          </a:p>
          <a:p>
            <a:endParaRPr lang="en-US" sz="2800" dirty="0"/>
          </a:p>
        </p:txBody>
      </p:sp>
    </p:spTree>
    <p:extLst>
      <p:ext uri="{BB962C8B-B14F-4D97-AF65-F5344CB8AC3E}">
        <p14:creationId xmlns:p14="http://schemas.microsoft.com/office/powerpoint/2010/main" val="955654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B458D-E54F-ACB9-37A4-95864B15811E}"/>
              </a:ext>
            </a:extLst>
          </p:cNvPr>
          <p:cNvSpPr>
            <a:spLocks noGrp="1"/>
          </p:cNvSpPr>
          <p:nvPr>
            <p:ph type="title"/>
          </p:nvPr>
        </p:nvSpPr>
        <p:spPr/>
        <p:txBody>
          <a:bodyPr>
            <a:normAutofit/>
          </a:bodyPr>
          <a:lstStyle/>
          <a:p>
            <a:r>
              <a:rPr lang="en-IN" sz="4400" b="1" dirty="0"/>
              <a:t>CONCLUSION</a:t>
            </a:r>
          </a:p>
        </p:txBody>
      </p:sp>
      <p:sp>
        <p:nvSpPr>
          <p:cNvPr id="3" name="Content Placeholder 2">
            <a:extLst>
              <a:ext uri="{FF2B5EF4-FFF2-40B4-BE49-F238E27FC236}">
                <a16:creationId xmlns:a16="http://schemas.microsoft.com/office/drawing/2014/main" id="{5F98DE48-AC77-E841-A868-4DFB28168867}"/>
              </a:ext>
            </a:extLst>
          </p:cNvPr>
          <p:cNvSpPr>
            <a:spLocks noGrp="1"/>
          </p:cNvSpPr>
          <p:nvPr>
            <p:ph idx="1"/>
          </p:nvPr>
        </p:nvSpPr>
        <p:spPr/>
        <p:txBody>
          <a:bodyPr>
            <a:normAutofit fontScale="92500"/>
          </a:bodyPr>
          <a:lstStyle/>
          <a:p>
            <a:pPr algn="just"/>
            <a:r>
              <a:rPr lang="en-US" dirty="0"/>
              <a:t>The objective of the project was to develop a model which could identify patients with diabetes who are at high risk of hospital admission. Prediction of risk of hospital admission is a fairly complex task. Many factors influence this process and the outcome. There is presently a serious need for methods that can increase healthcare institution’s understanding of   what   is   important   in   predicting   the   hospital   admission   risk.   This   project   is   a   small contribution to the present existing methods of diabetes detection by proposing a system that can be used as an assistive tool in identifying the patients at greater risk of being diabetic. </a:t>
            </a:r>
            <a:endParaRPr lang="en-IN" dirty="0"/>
          </a:p>
        </p:txBody>
      </p:sp>
    </p:spTree>
    <p:extLst>
      <p:ext uri="{BB962C8B-B14F-4D97-AF65-F5344CB8AC3E}">
        <p14:creationId xmlns:p14="http://schemas.microsoft.com/office/powerpoint/2010/main" val="344606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9792" y="2821578"/>
            <a:ext cx="4608512" cy="923330"/>
          </a:xfrm>
          <a:prstGeom prst="rect">
            <a:avLst/>
          </a:prstGeom>
          <a:noFill/>
        </p:spPr>
        <p:txBody>
          <a:bodyPr wrap="square" rtlCol="0">
            <a:spAutoFit/>
          </a:bodyPr>
          <a:lstStyle/>
          <a:p>
            <a:r>
              <a:rPr lang="en-US" sz="5400" dirty="0"/>
              <a:t>THANK  YOU</a:t>
            </a:r>
            <a:endParaRPr lang="en-IN" sz="5400" dirty="0"/>
          </a:p>
        </p:txBody>
      </p:sp>
    </p:spTree>
    <p:extLst>
      <p:ext uri="{BB962C8B-B14F-4D97-AF65-F5344CB8AC3E}">
        <p14:creationId xmlns:p14="http://schemas.microsoft.com/office/powerpoint/2010/main" val="88523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85346" y="163286"/>
            <a:ext cx="7765322" cy="1240971"/>
          </a:xfrm>
        </p:spPr>
        <p:txBody>
          <a:bodyPr>
            <a:normAutofit/>
          </a:bodyPr>
          <a:lstStyle/>
          <a:p>
            <a:r>
              <a:rPr lang="en-US" dirty="0">
                <a:solidFill>
                  <a:schemeClr val="accent4">
                    <a:lumMod val="20000"/>
                    <a:lumOff val="80000"/>
                  </a:schemeClr>
                </a:solidFill>
              </a:rPr>
              <a:t>ABSTRACT</a:t>
            </a:r>
          </a:p>
        </p:txBody>
      </p:sp>
      <p:sp>
        <p:nvSpPr>
          <p:cNvPr id="4" name="Content Placeholder 3">
            <a:extLst>
              <a:ext uri="{FF2B5EF4-FFF2-40B4-BE49-F238E27FC236}">
                <a16:creationId xmlns:a16="http://schemas.microsoft.com/office/drawing/2014/main" id="{87D2279A-85F6-4BB0-BA31-35F8AD88A4B0}"/>
              </a:ext>
            </a:extLst>
          </p:cNvPr>
          <p:cNvSpPr>
            <a:spLocks noGrp="1"/>
          </p:cNvSpPr>
          <p:nvPr>
            <p:ph idx="1"/>
          </p:nvPr>
        </p:nvSpPr>
        <p:spPr>
          <a:xfrm>
            <a:off x="685346" y="1297909"/>
            <a:ext cx="7765322" cy="4501242"/>
          </a:xfrm>
        </p:spPr>
        <p:txBody>
          <a:bodyPr>
            <a:normAutofit lnSpcReduction="10000"/>
          </a:bodyPr>
          <a:lstStyle/>
          <a:p>
            <a:pPr defTabSz="447675"/>
            <a:r>
              <a:rPr lang="en-US" dirty="0">
                <a:solidFill>
                  <a:schemeClr val="accent4">
                    <a:lumMod val="20000"/>
                    <a:lumOff val="80000"/>
                  </a:schemeClr>
                </a:solidFill>
              </a:rPr>
              <a:t>Diabetes mellitus is the most common disease worldwide and keeps increasing everyday due to changing lifestyle, unhealthy food habits and weight problems.</a:t>
            </a:r>
          </a:p>
          <a:p>
            <a:pPr defTabSz="447675"/>
            <a:r>
              <a:rPr lang="en-US" dirty="0">
                <a:solidFill>
                  <a:schemeClr val="accent4">
                    <a:lumMod val="20000"/>
                    <a:lumOff val="80000"/>
                  </a:schemeClr>
                </a:solidFill>
              </a:rPr>
              <a:t>There were studies handled in predicting mellitus through physical and chemical tests are available for diagnosing diabetes.</a:t>
            </a:r>
          </a:p>
          <a:p>
            <a:pPr defTabSz="447675"/>
            <a:r>
              <a:rPr lang="en-US" dirty="0">
                <a:solidFill>
                  <a:schemeClr val="accent4">
                    <a:lumMod val="20000"/>
                    <a:lumOff val="80000"/>
                  </a:schemeClr>
                </a:solidFill>
                <a:effectLst/>
              </a:rPr>
              <a:t>The aim of this analysis is to develop a system which might predict the diabetic risk level of a patient with a better accuracy. Model development is based on categorization methods as Decision Tree, ANN, Naive Bayes and SVM algorithms. </a:t>
            </a:r>
            <a:endParaRPr lang="en-US" dirty="0">
              <a:solidFill>
                <a:schemeClr val="accent4">
                  <a:lumMod val="20000"/>
                  <a:lumOff val="80000"/>
                </a:schemeClr>
              </a:solidFill>
            </a:endParaRPr>
          </a:p>
        </p:txBody>
      </p:sp>
    </p:spTree>
    <p:extLst>
      <p:ext uri="{BB962C8B-B14F-4D97-AF65-F5344CB8AC3E}">
        <p14:creationId xmlns:p14="http://schemas.microsoft.com/office/powerpoint/2010/main" val="1560534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85346" y="163286"/>
            <a:ext cx="7765322" cy="1240971"/>
          </a:xfrm>
        </p:spPr>
        <p:txBody>
          <a:bodyPr>
            <a:normAutofit/>
          </a:bodyPr>
          <a:lstStyle/>
          <a:p>
            <a:r>
              <a:rPr lang="en-US" sz="4400" dirty="0">
                <a:solidFill>
                  <a:schemeClr val="accent4">
                    <a:lumMod val="20000"/>
                    <a:lumOff val="80000"/>
                  </a:schemeClr>
                </a:solidFill>
              </a:rPr>
              <a:t>OBJECTIVES OF STUDY</a:t>
            </a:r>
          </a:p>
        </p:txBody>
      </p:sp>
      <p:sp>
        <p:nvSpPr>
          <p:cNvPr id="4" name="Content Placeholder 3">
            <a:extLst>
              <a:ext uri="{FF2B5EF4-FFF2-40B4-BE49-F238E27FC236}">
                <a16:creationId xmlns:a16="http://schemas.microsoft.com/office/drawing/2014/main" id="{87D2279A-85F6-4BB0-BA31-35F8AD88A4B0}"/>
              </a:ext>
            </a:extLst>
          </p:cNvPr>
          <p:cNvSpPr>
            <a:spLocks noGrp="1"/>
          </p:cNvSpPr>
          <p:nvPr>
            <p:ph idx="1"/>
          </p:nvPr>
        </p:nvSpPr>
        <p:spPr>
          <a:xfrm>
            <a:off x="685346" y="1297909"/>
            <a:ext cx="7765322" cy="4501242"/>
          </a:xfrm>
        </p:spPr>
        <p:txBody>
          <a:bodyPr>
            <a:normAutofit/>
          </a:bodyPr>
          <a:lstStyle/>
          <a:p>
            <a:r>
              <a:rPr lang="en-US" dirty="0">
                <a:solidFill>
                  <a:schemeClr val="accent4">
                    <a:lumMod val="20000"/>
                    <a:lumOff val="80000"/>
                  </a:schemeClr>
                </a:solidFill>
              </a:rPr>
              <a:t>The objective of the study is classify Indian PIMA dataset of diabetes.</a:t>
            </a:r>
          </a:p>
          <a:p>
            <a:r>
              <a:rPr lang="en-US" dirty="0">
                <a:solidFill>
                  <a:schemeClr val="accent4">
                    <a:lumMod val="20000"/>
                    <a:lumOff val="80000"/>
                  </a:schemeClr>
                </a:solidFill>
              </a:rPr>
              <a:t>This is proposed to achieve through machine learning and deep learning classification.</a:t>
            </a:r>
          </a:p>
          <a:p>
            <a:r>
              <a:rPr lang="en-US" dirty="0">
                <a:solidFill>
                  <a:schemeClr val="accent4">
                    <a:lumMod val="20000"/>
                    <a:lumOff val="80000"/>
                  </a:schemeClr>
                </a:solidFill>
              </a:rPr>
              <a:t>Classification is considered as our data mining problem, in which SVM algorithm is proposed to use as machine learning par</a:t>
            </a:r>
            <a:r>
              <a:rPr lang="en-US" dirty="0">
                <a:solidFill>
                  <a:schemeClr val="accent4">
                    <a:lumMod val="20000"/>
                    <a:lumOff val="80000"/>
                  </a:schemeClr>
                </a:solidFill>
                <a:effectLst/>
              </a:rPr>
              <a:t>t.</a:t>
            </a:r>
          </a:p>
          <a:p>
            <a:r>
              <a:rPr lang="en-US" dirty="0">
                <a:solidFill>
                  <a:schemeClr val="accent4">
                    <a:lumMod val="20000"/>
                    <a:lumOff val="80000"/>
                  </a:schemeClr>
                </a:solidFill>
                <a:effectLst/>
              </a:rPr>
              <a:t>Our objective is to design an interactive application, in which user can give a single input to arrive the prediction.</a:t>
            </a:r>
            <a:endParaRPr lang="en-US" dirty="0">
              <a:solidFill>
                <a:schemeClr val="accent4">
                  <a:lumMod val="20000"/>
                  <a:lumOff val="80000"/>
                </a:schemeClr>
              </a:solidFill>
            </a:endParaRPr>
          </a:p>
        </p:txBody>
      </p:sp>
    </p:spTree>
    <p:extLst>
      <p:ext uri="{BB962C8B-B14F-4D97-AF65-F5344CB8AC3E}">
        <p14:creationId xmlns:p14="http://schemas.microsoft.com/office/powerpoint/2010/main" val="2960325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85346" y="163286"/>
            <a:ext cx="7765322" cy="1240971"/>
          </a:xfrm>
        </p:spPr>
        <p:txBody>
          <a:bodyPr>
            <a:normAutofit/>
          </a:bodyPr>
          <a:lstStyle/>
          <a:p>
            <a:r>
              <a:rPr lang="en-US" dirty="0">
                <a:solidFill>
                  <a:schemeClr val="accent4">
                    <a:lumMod val="20000"/>
                    <a:lumOff val="80000"/>
                  </a:schemeClr>
                </a:solidFill>
              </a:rPr>
              <a:t>EXISTING SYSTEMS</a:t>
            </a:r>
          </a:p>
        </p:txBody>
      </p:sp>
      <p:sp>
        <p:nvSpPr>
          <p:cNvPr id="4" name="Content Placeholder 3">
            <a:extLst>
              <a:ext uri="{FF2B5EF4-FFF2-40B4-BE49-F238E27FC236}">
                <a16:creationId xmlns:a16="http://schemas.microsoft.com/office/drawing/2014/main" id="{87D2279A-85F6-4BB0-BA31-35F8AD88A4B0}"/>
              </a:ext>
            </a:extLst>
          </p:cNvPr>
          <p:cNvSpPr>
            <a:spLocks noGrp="1"/>
          </p:cNvSpPr>
          <p:nvPr>
            <p:ph idx="1"/>
          </p:nvPr>
        </p:nvSpPr>
        <p:spPr>
          <a:xfrm>
            <a:off x="685346" y="1297909"/>
            <a:ext cx="7765322" cy="4501242"/>
          </a:xfrm>
        </p:spPr>
        <p:txBody>
          <a:bodyPr>
            <a:normAutofit/>
          </a:bodyPr>
          <a:lstStyle/>
          <a:p>
            <a:pPr marL="36900" indent="0">
              <a:buNone/>
            </a:pPr>
            <a:endParaRPr lang="en-US" dirty="0">
              <a:solidFill>
                <a:schemeClr val="accent4">
                  <a:lumMod val="20000"/>
                  <a:lumOff val="80000"/>
                </a:schemeClr>
              </a:solidFill>
            </a:endParaRPr>
          </a:p>
          <a:p>
            <a:r>
              <a:rPr lang="en-US" dirty="0">
                <a:solidFill>
                  <a:schemeClr val="accent4">
                    <a:lumMod val="20000"/>
                    <a:lumOff val="80000"/>
                  </a:schemeClr>
                </a:solidFill>
              </a:rPr>
              <a:t>Existing many research handled for diabetes detection. Data mining approach like clustering, classification  were studied in existing system.</a:t>
            </a:r>
          </a:p>
          <a:p>
            <a:r>
              <a:rPr lang="en-US" dirty="0">
                <a:solidFill>
                  <a:schemeClr val="accent4">
                    <a:lumMod val="20000"/>
                    <a:lumOff val="80000"/>
                  </a:schemeClr>
                </a:solidFill>
                <a:effectLst/>
              </a:rPr>
              <a:t>Diabetes prediction using algorithms such as K Nearest Neighbor (k-NN), k-means, branch and bound algorithm  was proposed. A basic diabetic dataset is chosen for carrying out the comparative analysis.  The importance of feature analysis for predicting diabetes by employing machine learning technique is discussed.</a:t>
            </a:r>
            <a:endParaRPr lang="en-US" dirty="0">
              <a:solidFill>
                <a:schemeClr val="accent4">
                  <a:lumMod val="20000"/>
                  <a:lumOff val="80000"/>
                </a:schemeClr>
              </a:solidFill>
            </a:endParaRPr>
          </a:p>
        </p:txBody>
      </p:sp>
    </p:spTree>
    <p:extLst>
      <p:ext uri="{BB962C8B-B14F-4D97-AF65-F5344CB8AC3E}">
        <p14:creationId xmlns:p14="http://schemas.microsoft.com/office/powerpoint/2010/main" val="2960325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85346" y="163286"/>
            <a:ext cx="7765322" cy="1240971"/>
          </a:xfrm>
        </p:spPr>
        <p:txBody>
          <a:bodyPr>
            <a:normAutofit/>
          </a:bodyPr>
          <a:lstStyle/>
          <a:p>
            <a:r>
              <a:rPr lang="en-US" sz="4800" b="1" dirty="0">
                <a:solidFill>
                  <a:schemeClr val="accent4">
                    <a:lumMod val="20000"/>
                    <a:lumOff val="80000"/>
                  </a:schemeClr>
                </a:solidFill>
              </a:rPr>
              <a:t>DATASET</a:t>
            </a:r>
            <a:endParaRPr lang="en-US" dirty="0">
              <a:solidFill>
                <a:schemeClr val="accent4">
                  <a:lumMod val="20000"/>
                  <a:lumOff val="80000"/>
                </a:schemeClr>
              </a:solidFill>
            </a:endParaRPr>
          </a:p>
        </p:txBody>
      </p:sp>
      <p:sp>
        <p:nvSpPr>
          <p:cNvPr id="4" name="Content Placeholder 3">
            <a:extLst>
              <a:ext uri="{FF2B5EF4-FFF2-40B4-BE49-F238E27FC236}">
                <a16:creationId xmlns:a16="http://schemas.microsoft.com/office/drawing/2014/main" id="{87D2279A-85F6-4BB0-BA31-35F8AD88A4B0}"/>
              </a:ext>
            </a:extLst>
          </p:cNvPr>
          <p:cNvSpPr>
            <a:spLocks noGrp="1"/>
          </p:cNvSpPr>
          <p:nvPr>
            <p:ph idx="1"/>
          </p:nvPr>
        </p:nvSpPr>
        <p:spPr>
          <a:xfrm>
            <a:off x="685346" y="1297909"/>
            <a:ext cx="7765322" cy="4501242"/>
          </a:xfrm>
        </p:spPr>
        <p:txBody>
          <a:bodyPr>
            <a:normAutofit/>
          </a:bodyPr>
          <a:lstStyle/>
          <a:p>
            <a:r>
              <a:rPr lang="en-US" dirty="0">
                <a:solidFill>
                  <a:schemeClr val="accent4">
                    <a:lumMod val="20000"/>
                    <a:lumOff val="80000"/>
                  </a:schemeClr>
                </a:solidFill>
              </a:rPr>
              <a:t>We used the information of 700 patients from our experimental dataset.</a:t>
            </a:r>
          </a:p>
          <a:p>
            <a:pPr algn="just">
              <a:spcBef>
                <a:spcPts val="1800"/>
              </a:spcBef>
            </a:pPr>
            <a:r>
              <a:rPr lang="en-US" sz="2400" dirty="0">
                <a:solidFill>
                  <a:schemeClr val="accent4">
                    <a:lumMod val="20000"/>
                    <a:lumOff val="80000"/>
                  </a:schemeClr>
                </a:solidFill>
              </a:rPr>
              <a:t>There are altogether 8 socio-demographic features identified for this study like age and gender of the patient, duration of the diabetes mellitus, Body Mass Index (BMI), Pregnancies, Glucose, Blood pressure, Skin thickness, Insulin, Diabetes pedigreed function, age, outcome.</a:t>
            </a:r>
          </a:p>
          <a:p>
            <a:pPr algn="just">
              <a:spcBef>
                <a:spcPts val="1800"/>
              </a:spcBef>
            </a:pPr>
            <a:r>
              <a:rPr lang="en-US" sz="2400" dirty="0">
                <a:solidFill>
                  <a:schemeClr val="accent4">
                    <a:lumMod val="20000"/>
                    <a:lumOff val="80000"/>
                  </a:schemeClr>
                </a:solidFill>
              </a:rPr>
              <a:t>Both, male and female, patients with the age between the range 20 to 75 have been considered. </a:t>
            </a:r>
            <a:endParaRPr lang="en-IN" sz="2400" dirty="0">
              <a:solidFill>
                <a:schemeClr val="accent4">
                  <a:lumMod val="20000"/>
                  <a:lumOff val="80000"/>
                </a:schemeClr>
              </a:solidFill>
            </a:endParaRPr>
          </a:p>
        </p:txBody>
      </p:sp>
    </p:spTree>
    <p:extLst>
      <p:ext uri="{BB962C8B-B14F-4D97-AF65-F5344CB8AC3E}">
        <p14:creationId xmlns:p14="http://schemas.microsoft.com/office/powerpoint/2010/main" val="2960325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85346" y="163286"/>
            <a:ext cx="7765322" cy="1240971"/>
          </a:xfrm>
        </p:spPr>
        <p:txBody>
          <a:bodyPr>
            <a:normAutofit/>
          </a:bodyPr>
          <a:lstStyle/>
          <a:p>
            <a:r>
              <a:rPr lang="en-IN" sz="4800" b="1" dirty="0"/>
              <a:t>METHODOL0GY </a:t>
            </a:r>
            <a:endParaRPr lang="en-US" dirty="0"/>
          </a:p>
        </p:txBody>
      </p:sp>
      <p:sp>
        <p:nvSpPr>
          <p:cNvPr id="4" name="Content Placeholder 3">
            <a:extLst>
              <a:ext uri="{FF2B5EF4-FFF2-40B4-BE49-F238E27FC236}">
                <a16:creationId xmlns:a16="http://schemas.microsoft.com/office/drawing/2014/main" id="{87D2279A-85F6-4BB0-BA31-35F8AD88A4B0}"/>
              </a:ext>
            </a:extLst>
          </p:cNvPr>
          <p:cNvSpPr>
            <a:spLocks noGrp="1"/>
          </p:cNvSpPr>
          <p:nvPr>
            <p:ph idx="1"/>
          </p:nvPr>
        </p:nvSpPr>
        <p:spPr>
          <a:xfrm>
            <a:off x="685346" y="1297909"/>
            <a:ext cx="7765322" cy="4501242"/>
          </a:xfrm>
        </p:spPr>
        <p:txBody>
          <a:bodyPr>
            <a:normAutofit/>
          </a:bodyPr>
          <a:lstStyle/>
          <a:p>
            <a:endParaRPr lang="en-US" sz="2800" dirty="0"/>
          </a:p>
          <a:p>
            <a:r>
              <a:rPr lang="en-US" sz="2800" dirty="0"/>
              <a:t>Dataset collection</a:t>
            </a:r>
          </a:p>
          <a:p>
            <a:r>
              <a:rPr lang="en-US" sz="2800" dirty="0"/>
              <a:t>Dataset visualization</a:t>
            </a:r>
          </a:p>
          <a:p>
            <a:r>
              <a:rPr lang="en-US" sz="2800" dirty="0"/>
              <a:t>Apply machine learning algorithm </a:t>
            </a:r>
          </a:p>
          <a:p>
            <a:r>
              <a:rPr lang="en-US" sz="2800" dirty="0"/>
              <a:t>Evaluate results</a:t>
            </a:r>
          </a:p>
        </p:txBody>
      </p:sp>
    </p:spTree>
    <p:extLst>
      <p:ext uri="{BB962C8B-B14F-4D97-AF65-F5344CB8AC3E}">
        <p14:creationId xmlns:p14="http://schemas.microsoft.com/office/powerpoint/2010/main" val="156641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85346" y="163286"/>
            <a:ext cx="7765322" cy="1240971"/>
          </a:xfrm>
        </p:spPr>
        <p:txBody>
          <a:bodyPr>
            <a:normAutofit/>
          </a:bodyPr>
          <a:lstStyle/>
          <a:p>
            <a:r>
              <a:rPr lang="en-IN" sz="4800" b="1" dirty="0"/>
              <a:t>LOGISTIC REGRESSION </a:t>
            </a:r>
            <a:endParaRPr lang="en-US" dirty="0"/>
          </a:p>
        </p:txBody>
      </p:sp>
      <p:sp>
        <p:nvSpPr>
          <p:cNvPr id="4" name="Content Placeholder 3">
            <a:extLst>
              <a:ext uri="{FF2B5EF4-FFF2-40B4-BE49-F238E27FC236}">
                <a16:creationId xmlns:a16="http://schemas.microsoft.com/office/drawing/2014/main" id="{87D2279A-85F6-4BB0-BA31-35F8AD88A4B0}"/>
              </a:ext>
            </a:extLst>
          </p:cNvPr>
          <p:cNvSpPr>
            <a:spLocks noGrp="1"/>
          </p:cNvSpPr>
          <p:nvPr>
            <p:ph idx="1"/>
          </p:nvPr>
        </p:nvSpPr>
        <p:spPr>
          <a:xfrm>
            <a:off x="685346" y="1297909"/>
            <a:ext cx="7765322" cy="4501242"/>
          </a:xfrm>
        </p:spPr>
        <p:txBody>
          <a:bodyPr>
            <a:normAutofit fontScale="77500" lnSpcReduction="20000"/>
          </a:bodyPr>
          <a:lstStyle/>
          <a:p>
            <a:endParaRPr lang="en-US" sz="2800" dirty="0"/>
          </a:p>
          <a:p>
            <a:pPr algn="just">
              <a:lnSpc>
                <a:spcPct val="150000"/>
              </a:lnSpc>
              <a:spcBef>
                <a:spcPts val="1800"/>
              </a:spcBef>
            </a:pPr>
            <a:r>
              <a:rPr lang="en-US" sz="2800" dirty="0"/>
              <a:t>Logistic regression is one of the most popular supervised machine learning algorithms used for predicting categorical dependent variable using a given set of independent variables. </a:t>
            </a:r>
            <a:endParaRPr lang="en-IN" sz="2800" dirty="0"/>
          </a:p>
          <a:p>
            <a:pPr algn="just">
              <a:lnSpc>
                <a:spcPct val="150000"/>
              </a:lnSpc>
              <a:spcBef>
                <a:spcPts val="1800"/>
              </a:spcBef>
            </a:pPr>
            <a:r>
              <a:rPr lang="en-US" sz="2800" dirty="0"/>
              <a:t>In our study of prediction of DIA, our dataset contains two classes i.e. DIA and non DIA patients. Logistic regression will help us to train the hypothesis and will give us the probabilistic outcome in terms of 1 (DIA) and 0 (non DIA) cases.</a:t>
            </a:r>
            <a:endParaRPr lang="en-IN" sz="2800" dirty="0"/>
          </a:p>
        </p:txBody>
      </p:sp>
    </p:spTree>
    <p:extLst>
      <p:ext uri="{BB962C8B-B14F-4D97-AF65-F5344CB8AC3E}">
        <p14:creationId xmlns:p14="http://schemas.microsoft.com/office/powerpoint/2010/main" val="2248034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85346" y="163286"/>
            <a:ext cx="7765322" cy="1240971"/>
          </a:xfrm>
        </p:spPr>
        <p:txBody>
          <a:bodyPr>
            <a:normAutofit fontScale="90000"/>
          </a:bodyPr>
          <a:lstStyle/>
          <a:p>
            <a:r>
              <a:rPr lang="en-US" sz="4800" b="1" dirty="0"/>
              <a:t>K NEAREST NEIGHBORS (KNN)</a:t>
            </a:r>
            <a:endParaRPr lang="en-US" dirty="0"/>
          </a:p>
        </p:txBody>
      </p:sp>
      <p:sp>
        <p:nvSpPr>
          <p:cNvPr id="4" name="Content Placeholder 3">
            <a:extLst>
              <a:ext uri="{FF2B5EF4-FFF2-40B4-BE49-F238E27FC236}">
                <a16:creationId xmlns:a16="http://schemas.microsoft.com/office/drawing/2014/main" id="{87D2279A-85F6-4BB0-BA31-35F8AD88A4B0}"/>
              </a:ext>
            </a:extLst>
          </p:cNvPr>
          <p:cNvSpPr>
            <a:spLocks noGrp="1"/>
          </p:cNvSpPr>
          <p:nvPr>
            <p:ph idx="1"/>
          </p:nvPr>
        </p:nvSpPr>
        <p:spPr>
          <a:xfrm>
            <a:off x="685346" y="1297909"/>
            <a:ext cx="7765322" cy="4501242"/>
          </a:xfrm>
        </p:spPr>
        <p:txBody>
          <a:bodyPr>
            <a:normAutofit fontScale="62500" lnSpcReduction="20000"/>
          </a:bodyPr>
          <a:lstStyle/>
          <a:p>
            <a:endParaRPr lang="en-US" sz="2800" dirty="0"/>
          </a:p>
          <a:p>
            <a:pPr algn="just">
              <a:lnSpc>
                <a:spcPct val="150000"/>
              </a:lnSpc>
              <a:spcBef>
                <a:spcPts val="1800"/>
              </a:spcBef>
            </a:pPr>
            <a:r>
              <a:rPr lang="en-US" sz="2800" dirty="0"/>
              <a:t>When KNN is used for classification, the output can be calculated as the class with the highest frequency from the K-most similar instances. </a:t>
            </a:r>
          </a:p>
          <a:p>
            <a:pPr algn="just">
              <a:lnSpc>
                <a:spcPct val="150000"/>
              </a:lnSpc>
              <a:spcBef>
                <a:spcPts val="1800"/>
              </a:spcBef>
            </a:pPr>
            <a:r>
              <a:rPr lang="en-US" sz="2800" dirty="0"/>
              <a:t>K-nearest neighbors (KNN) algorithm uses ‘feature similarity’ to predict the values of new data points which further means that the new data point will be assigned a value based on how closely it matches the points in the training set. </a:t>
            </a:r>
          </a:p>
          <a:p>
            <a:pPr algn="just">
              <a:lnSpc>
                <a:spcPct val="150000"/>
              </a:lnSpc>
              <a:spcBef>
                <a:spcPts val="1800"/>
              </a:spcBef>
            </a:pPr>
            <a:r>
              <a:rPr lang="en-US" sz="2800" dirty="0"/>
              <a:t>Predictions are made for a new instance (x) by searching through the entire training set for the K most similar instances (the neighbors) and summarizing the output variable for those K instances. </a:t>
            </a:r>
            <a:endParaRPr lang="en-IN" sz="2800" dirty="0"/>
          </a:p>
        </p:txBody>
      </p:sp>
    </p:spTree>
    <p:extLst>
      <p:ext uri="{BB962C8B-B14F-4D97-AF65-F5344CB8AC3E}">
        <p14:creationId xmlns:p14="http://schemas.microsoft.com/office/powerpoint/2010/main" val="3727114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85346" y="332656"/>
            <a:ext cx="7765322" cy="1240971"/>
          </a:xfrm>
        </p:spPr>
        <p:txBody>
          <a:bodyPr>
            <a:normAutofit/>
          </a:bodyPr>
          <a:lstStyle/>
          <a:p>
            <a:r>
              <a:rPr lang="en-IN" sz="4000" b="1" dirty="0">
                <a:effectLst/>
                <a:ea typeface="Times New Roman" panose="02020603050405020304" pitchFamily="18" charset="0"/>
              </a:rPr>
              <a:t>Naive Bayes</a:t>
            </a:r>
            <a:endParaRPr lang="en-US" sz="8000" dirty="0"/>
          </a:p>
        </p:txBody>
      </p:sp>
      <p:sp>
        <p:nvSpPr>
          <p:cNvPr id="4" name="Content Placeholder 3">
            <a:extLst>
              <a:ext uri="{FF2B5EF4-FFF2-40B4-BE49-F238E27FC236}">
                <a16:creationId xmlns:a16="http://schemas.microsoft.com/office/drawing/2014/main" id="{87D2279A-85F6-4BB0-BA31-35F8AD88A4B0}"/>
              </a:ext>
            </a:extLst>
          </p:cNvPr>
          <p:cNvSpPr>
            <a:spLocks noGrp="1"/>
          </p:cNvSpPr>
          <p:nvPr>
            <p:ph idx="1"/>
          </p:nvPr>
        </p:nvSpPr>
        <p:spPr>
          <a:xfrm>
            <a:off x="685346" y="1916832"/>
            <a:ext cx="7765322" cy="4501242"/>
          </a:xfrm>
        </p:spPr>
        <p:txBody>
          <a:bodyPr>
            <a:normAutofit/>
          </a:bodyPr>
          <a:lstStyle/>
          <a:p>
            <a:pPr>
              <a:lnSpc>
                <a:spcPct val="150000"/>
              </a:lnSpc>
            </a:pPr>
            <a:r>
              <a:rPr lang="en-IN" sz="2000" dirty="0">
                <a:effectLst/>
                <a:latin typeface="+mj-lt"/>
                <a:ea typeface="Times New Roman" panose="02020603050405020304" pitchFamily="18" charset="0"/>
                <a:cs typeface="Calibri" panose="020F0502020204030204" pitchFamily="34" charset="0"/>
              </a:rPr>
              <a:t>Naive Bayes classifiers are a collection of classification algorithms based on Bayes’ Theorem. </a:t>
            </a:r>
          </a:p>
          <a:p>
            <a:pPr>
              <a:lnSpc>
                <a:spcPct val="150000"/>
              </a:lnSpc>
            </a:pPr>
            <a:r>
              <a:rPr lang="en-IN" sz="2000" dirty="0">
                <a:effectLst/>
                <a:latin typeface="+mj-lt"/>
                <a:ea typeface="Times New Roman" panose="02020603050405020304" pitchFamily="18" charset="0"/>
                <a:cs typeface="Calibri" panose="020F0502020204030204" pitchFamily="34" charset="0"/>
              </a:rPr>
              <a:t>It is not a single algorithm but a family of algorithms where all of them share a common principle, i.e. every pair of features being classified is independent of each other.</a:t>
            </a:r>
            <a:endParaRPr lang="en-IN" sz="2000" dirty="0">
              <a:effectLst/>
              <a:latin typeface="+mj-lt"/>
              <a:ea typeface="Calibri" panose="020F0502020204030204" pitchFamily="34" charset="0"/>
              <a:cs typeface="Times New Roman" panose="02020603050405020304" pitchFamily="18" charset="0"/>
            </a:endParaRPr>
          </a:p>
          <a:p>
            <a:pPr marL="36900" indent="0">
              <a:buNone/>
            </a:pPr>
            <a:endParaRPr lang="en-US" sz="2800" dirty="0"/>
          </a:p>
        </p:txBody>
      </p:sp>
    </p:spTree>
    <p:extLst>
      <p:ext uri="{BB962C8B-B14F-4D97-AF65-F5344CB8AC3E}">
        <p14:creationId xmlns:p14="http://schemas.microsoft.com/office/powerpoint/2010/main" val="40928551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3.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4.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docProps/app.xml><?xml version="1.0" encoding="utf-8"?>
<Properties xmlns="http://schemas.openxmlformats.org/officeDocument/2006/extended-properties" xmlns:vt="http://schemas.openxmlformats.org/officeDocument/2006/docPropsVTypes">
  <TotalTime>104</TotalTime>
  <Words>819</Words>
  <Application>Microsoft Office PowerPoint</Application>
  <PresentationFormat>On-screen Show (4:3)</PresentationFormat>
  <Paragraphs>52</Paragraphs>
  <Slides>13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Calibri</vt:lpstr>
      <vt:lpstr>Gaudy </vt:lpstr>
      <vt:lpstr>Goudy Old Style</vt:lpstr>
      <vt:lpstr>Wingdings 2</vt:lpstr>
      <vt:lpstr>Office Theme</vt:lpstr>
      <vt:lpstr>SlateVTI</vt:lpstr>
      <vt:lpstr>DIABETES PREDICTION USING MACHINE LEARNING </vt:lpstr>
      <vt:lpstr>ABSTRACT</vt:lpstr>
      <vt:lpstr>OBJECTIVES OF STUDY</vt:lpstr>
      <vt:lpstr>EXISTING SYSTEMS</vt:lpstr>
      <vt:lpstr>DATASET</vt:lpstr>
      <vt:lpstr>METHODOL0GY </vt:lpstr>
      <vt:lpstr>LOGISTIC REGRESSION </vt:lpstr>
      <vt:lpstr>K NEAREST NEIGHBORS (KNN)</vt:lpstr>
      <vt:lpstr>Naive Bayes</vt:lpstr>
      <vt:lpstr>SVM</vt:lpstr>
      <vt:lpstr>REQUIRNMENT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PREDICTION USING MACHINE LEARNING</dc:title>
  <dc:creator>Lenovo</dc:creator>
  <cp:lastModifiedBy>smit miyani</cp:lastModifiedBy>
  <cp:revision>11</cp:revision>
  <dcterms:created xsi:type="dcterms:W3CDTF">2022-09-21T14:02:23Z</dcterms:created>
  <dcterms:modified xsi:type="dcterms:W3CDTF">2022-12-09T05:25:48Z</dcterms:modified>
</cp:coreProperties>
</file>